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1" r:id="rId2"/>
    <p:sldId id="257" r:id="rId3"/>
    <p:sldId id="256" r:id="rId4"/>
    <p:sldId id="286" r:id="rId5"/>
    <p:sldId id="272" r:id="rId6"/>
    <p:sldId id="281" r:id="rId7"/>
    <p:sldId id="278" r:id="rId8"/>
    <p:sldId id="276" r:id="rId9"/>
    <p:sldId id="283" r:id="rId10"/>
    <p:sldId id="284" r:id="rId11"/>
    <p:sldId id="285" r:id="rId12"/>
    <p:sldId id="275" r:id="rId13"/>
    <p:sldId id="282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46"/>
    <a:srgbClr val="D9D5D0"/>
    <a:srgbClr val="EDEBE9"/>
    <a:srgbClr val="E4DDCE"/>
    <a:srgbClr val="E4D6B6"/>
    <a:srgbClr val="C3B592"/>
    <a:srgbClr val="123B31"/>
    <a:srgbClr val="5A2E1B"/>
    <a:srgbClr val="6A58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265" autoAdjust="0"/>
  </p:normalViewPr>
  <p:slideViewPr>
    <p:cSldViewPr snapToGrid="0" snapToObjects="1">
      <p:cViewPr varScale="1">
        <p:scale>
          <a:sx n="107" d="100"/>
          <a:sy n="107" d="100"/>
        </p:scale>
        <p:origin x="112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F1AE4-A117-8F49-9EFF-A9F2728645E3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34F3E-22F8-5B49-9F5D-290A9717B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952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F1AE4-A117-8F49-9EFF-A9F2728645E3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34F3E-22F8-5B49-9F5D-290A9717B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467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F1AE4-A117-8F49-9EFF-A9F2728645E3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34F3E-22F8-5B49-9F5D-290A9717B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812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F1AE4-A117-8F49-9EFF-A9F2728645E3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34F3E-22F8-5B49-9F5D-290A9717B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831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F1AE4-A117-8F49-9EFF-A9F2728645E3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34F3E-22F8-5B49-9F5D-290A9717B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559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F1AE4-A117-8F49-9EFF-A9F2728645E3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34F3E-22F8-5B49-9F5D-290A9717B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04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F1AE4-A117-8F49-9EFF-A9F2728645E3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34F3E-22F8-5B49-9F5D-290A9717B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841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F1AE4-A117-8F49-9EFF-A9F2728645E3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34F3E-22F8-5B49-9F5D-290A9717B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76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F1AE4-A117-8F49-9EFF-A9F2728645E3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34F3E-22F8-5B49-9F5D-290A9717B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51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F1AE4-A117-8F49-9EFF-A9F2728645E3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34F3E-22F8-5B49-9F5D-290A9717B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470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F1AE4-A117-8F49-9EFF-A9F2728645E3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34F3E-22F8-5B49-9F5D-290A9717B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435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F1AE4-A117-8F49-9EFF-A9F2728645E3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34F3E-22F8-5B49-9F5D-290A9717B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099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usson.edu/about/human-resources/title-ix-training-materials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husson.edu/about/human-resources/title-ix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U-world_background_Open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371" y="4352718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en-US" sz="5400" b="1" dirty="0" smtClean="0">
                <a:latin typeface="Arial"/>
                <a:cs typeface="Arial"/>
              </a:rPr>
              <a:t>Title IX Training at </a:t>
            </a:r>
            <a:r>
              <a:rPr lang="en-US" sz="5400" b="1" dirty="0" err="1" smtClean="0">
                <a:latin typeface="Arial"/>
                <a:cs typeface="Arial"/>
              </a:rPr>
              <a:t>Husson</a:t>
            </a:r>
            <a:r>
              <a:rPr lang="en-US" sz="5400" b="1" dirty="0" smtClean="0">
                <a:latin typeface="Arial"/>
                <a:cs typeface="Arial"/>
              </a:rPr>
              <a:t> University</a:t>
            </a:r>
            <a:endParaRPr lang="en-US" sz="5400" dirty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88389" y="5883840"/>
            <a:ext cx="1900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/>
                <a:cs typeface="Arial"/>
              </a:rPr>
              <a:t>September 2020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759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U_banner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32364"/>
          </a:xfrm>
          <a:prstGeom prst="rect">
            <a:avLst/>
          </a:prstGeom>
        </p:spPr>
      </p:pic>
      <p:pic>
        <p:nvPicPr>
          <p:cNvPr id="3" name="Picture 2" descr="U&amp;HUSSON_Tag_Butt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848" y="2118417"/>
            <a:ext cx="1770625" cy="8867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07171" y="666949"/>
            <a:ext cx="72991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000" dirty="0">
                <a:solidFill>
                  <a:srgbClr val="6A583A"/>
                </a:solidFill>
                <a:latin typeface="Century Schoolbook"/>
                <a:cs typeface="Century Schoolbook"/>
              </a:rPr>
              <a:t>How to conduct a </a:t>
            </a:r>
            <a:endParaRPr lang="en-US" sz="4000" dirty="0" smtClean="0">
              <a:solidFill>
                <a:srgbClr val="6A583A"/>
              </a:solidFill>
              <a:latin typeface="Century Schoolbook"/>
              <a:cs typeface="Century Schoolbook"/>
            </a:endParaRPr>
          </a:p>
          <a:p>
            <a:pPr>
              <a:lnSpc>
                <a:spcPct val="80000"/>
              </a:lnSpc>
            </a:pPr>
            <a:r>
              <a:rPr lang="en-US" sz="4000" dirty="0" smtClean="0">
                <a:solidFill>
                  <a:srgbClr val="6A583A"/>
                </a:solidFill>
                <a:latin typeface="Century Schoolbook"/>
                <a:cs typeface="Century Schoolbook"/>
              </a:rPr>
              <a:t>grievance </a:t>
            </a:r>
            <a:r>
              <a:rPr lang="en-US" sz="4000" dirty="0">
                <a:solidFill>
                  <a:srgbClr val="6A583A"/>
                </a:solidFill>
                <a:latin typeface="Century Schoolbook"/>
                <a:cs typeface="Century Schoolbook"/>
              </a:rPr>
              <a:t>process</a:t>
            </a:r>
          </a:p>
          <a:p>
            <a:pPr>
              <a:lnSpc>
                <a:spcPct val="80000"/>
              </a:lnSpc>
            </a:pPr>
            <a:endParaRPr lang="en-US" sz="4000" dirty="0" smtClean="0">
              <a:solidFill>
                <a:srgbClr val="6A583A"/>
              </a:solidFill>
              <a:latin typeface="Century Schoolbook"/>
              <a:cs typeface="Century Schoolbook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2525" y="3299313"/>
            <a:ext cx="7117635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6"/>
            </a:pPr>
            <a:r>
              <a:rPr lang="en-US" sz="1400" dirty="0" smtClean="0">
                <a:latin typeface="Arial"/>
                <a:cs typeface="Arial"/>
              </a:rPr>
              <a:t>Hearings – Post secondary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sz="1400" dirty="0" smtClean="0">
                <a:latin typeface="Arial"/>
                <a:cs typeface="Arial"/>
              </a:rPr>
              <a:t>Live Hearing 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sz="1400" dirty="0" smtClean="0">
                <a:latin typeface="Arial"/>
                <a:cs typeface="Arial"/>
              </a:rPr>
              <a:t>Cross-examination – directly, orally, and in real time by the party’s advisor of choice and never by a party personally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sz="1400" dirty="0" smtClean="0">
                <a:latin typeface="Arial"/>
                <a:cs typeface="Arial"/>
              </a:rPr>
              <a:t>Each party must have an Advisor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sz="1400" dirty="0" smtClean="0">
                <a:latin typeface="Arial"/>
                <a:cs typeface="Arial"/>
              </a:rPr>
              <a:t>At request of either party – separate rooms with technology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sz="1400" dirty="0" smtClean="0">
                <a:latin typeface="Arial"/>
                <a:cs typeface="Arial"/>
              </a:rPr>
              <a:t>Only relevant question may be asked – sexual predisposition or prior sexual behavior not relevant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sz="1400" dirty="0" smtClean="0">
                <a:latin typeface="Arial"/>
                <a:cs typeface="Arial"/>
              </a:rPr>
              <a:t>If witness does not submit to cross-x cannot consider statements of witness and cannot draw an inference</a:t>
            </a:r>
            <a:endParaRPr lang="en-US" dirty="0" smtClean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  <a:p>
            <a:endParaRPr lang="en-US" dirty="0" smtClean="0">
              <a:latin typeface="Arial"/>
              <a:cs typeface="Arial"/>
            </a:endParaRPr>
          </a:p>
          <a:p>
            <a:endParaRPr lang="en-US" dirty="0" smtClean="0">
              <a:latin typeface="Arial"/>
              <a:cs typeface="Arial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441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U_banner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32364"/>
          </a:xfrm>
          <a:prstGeom prst="rect">
            <a:avLst/>
          </a:prstGeom>
        </p:spPr>
      </p:pic>
      <p:pic>
        <p:nvPicPr>
          <p:cNvPr id="3" name="Picture 2" descr="U&amp;HUSSON_Tag_Butt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848" y="2118417"/>
            <a:ext cx="1770625" cy="8867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07171" y="666949"/>
            <a:ext cx="72991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000" dirty="0">
                <a:solidFill>
                  <a:srgbClr val="6A583A"/>
                </a:solidFill>
                <a:latin typeface="Century Schoolbook"/>
                <a:cs typeface="Century Schoolbook"/>
              </a:rPr>
              <a:t>How to conduct a </a:t>
            </a:r>
            <a:endParaRPr lang="en-US" sz="4000" dirty="0" smtClean="0">
              <a:solidFill>
                <a:srgbClr val="6A583A"/>
              </a:solidFill>
              <a:latin typeface="Century Schoolbook"/>
              <a:cs typeface="Century Schoolbook"/>
            </a:endParaRPr>
          </a:p>
          <a:p>
            <a:pPr>
              <a:lnSpc>
                <a:spcPct val="80000"/>
              </a:lnSpc>
            </a:pPr>
            <a:r>
              <a:rPr lang="en-US" sz="4000" dirty="0" smtClean="0">
                <a:solidFill>
                  <a:srgbClr val="6A583A"/>
                </a:solidFill>
                <a:latin typeface="Century Schoolbook"/>
                <a:cs typeface="Century Schoolbook"/>
              </a:rPr>
              <a:t>grievance </a:t>
            </a:r>
            <a:r>
              <a:rPr lang="en-US" sz="4000" dirty="0">
                <a:solidFill>
                  <a:srgbClr val="6A583A"/>
                </a:solidFill>
                <a:latin typeface="Century Schoolbook"/>
                <a:cs typeface="Century Schoolbook"/>
              </a:rPr>
              <a:t>process</a:t>
            </a:r>
          </a:p>
          <a:p>
            <a:pPr>
              <a:lnSpc>
                <a:spcPct val="80000"/>
              </a:lnSpc>
            </a:pPr>
            <a:endParaRPr lang="en-US" sz="4000" dirty="0" smtClean="0">
              <a:solidFill>
                <a:srgbClr val="6A583A"/>
              </a:solidFill>
              <a:latin typeface="Century Schoolbook"/>
              <a:cs typeface="Century Schoolbook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7825" y="3271909"/>
            <a:ext cx="7117635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7</a:t>
            </a:r>
            <a:r>
              <a:rPr lang="en-US" sz="1400" dirty="0" smtClean="0">
                <a:latin typeface="Arial"/>
                <a:cs typeface="Arial"/>
              </a:rPr>
              <a:t>. </a:t>
            </a:r>
            <a:r>
              <a:rPr lang="en-US" sz="1400" dirty="0">
                <a:latin typeface="Arial"/>
                <a:cs typeface="Arial"/>
              </a:rPr>
              <a:t>Render a determination – Decision-maker – cannot be the same </a:t>
            </a:r>
            <a:r>
              <a:rPr lang="en-US" sz="1400" dirty="0" smtClean="0">
                <a:latin typeface="Arial"/>
                <a:cs typeface="Arial"/>
              </a:rPr>
              <a:t>as </a:t>
            </a:r>
            <a:r>
              <a:rPr lang="en-US" sz="1400" dirty="0">
                <a:latin typeface="Arial"/>
                <a:cs typeface="Arial"/>
              </a:rPr>
              <a:t>Title IX Coordinator – at </a:t>
            </a:r>
            <a:r>
              <a:rPr lang="en-US" sz="1400" dirty="0" err="1">
                <a:latin typeface="Arial"/>
                <a:cs typeface="Arial"/>
              </a:rPr>
              <a:t>Husson</a:t>
            </a:r>
            <a:r>
              <a:rPr lang="en-US" sz="1400" dirty="0">
                <a:latin typeface="Arial"/>
                <a:cs typeface="Arial"/>
              </a:rPr>
              <a:t> panel of 1 to </a:t>
            </a:r>
            <a:r>
              <a:rPr lang="en-US" sz="1400" dirty="0" smtClean="0">
                <a:latin typeface="Arial"/>
                <a:cs typeface="Arial"/>
              </a:rPr>
              <a:t>3</a:t>
            </a:r>
          </a:p>
          <a:p>
            <a:endParaRPr lang="en-US" sz="1400" dirty="0" smtClean="0">
              <a:latin typeface="Arial"/>
              <a:cs typeface="Arial"/>
            </a:endParaRPr>
          </a:p>
          <a:p>
            <a:pPr lvl="0"/>
            <a:r>
              <a:rPr lang="en-US" sz="1400" dirty="0" smtClean="0">
                <a:latin typeface="Arial"/>
                <a:cs typeface="Arial"/>
              </a:rPr>
              <a:t>8. </a:t>
            </a:r>
            <a:r>
              <a:rPr lang="en-US" sz="1400" dirty="0">
                <a:solidFill>
                  <a:srgbClr val="262C31"/>
                </a:solidFill>
                <a:latin typeface="Arial"/>
                <a:cs typeface="Arial"/>
              </a:rPr>
              <a:t>Offer </a:t>
            </a:r>
            <a:r>
              <a:rPr lang="en-US" sz="1400" dirty="0" smtClean="0">
                <a:solidFill>
                  <a:srgbClr val="262C31"/>
                </a:solidFill>
                <a:latin typeface="Arial"/>
                <a:cs typeface="Arial"/>
              </a:rPr>
              <a:t>an </a:t>
            </a:r>
            <a:r>
              <a:rPr lang="en-US" sz="1400" dirty="0">
                <a:solidFill>
                  <a:srgbClr val="262C31"/>
                </a:solidFill>
                <a:latin typeface="Arial"/>
                <a:cs typeface="Arial"/>
              </a:rPr>
              <a:t>Appeal to the parties – </a:t>
            </a:r>
            <a:r>
              <a:rPr lang="en-US" sz="1400" dirty="0" smtClean="0">
                <a:solidFill>
                  <a:srgbClr val="262C31"/>
                </a:solidFill>
                <a:latin typeface="Arial"/>
                <a:cs typeface="Arial"/>
              </a:rPr>
              <a:t>Dean of Student Life (students); Provost (faculty), Chief Human Resource Office (Employees) – Grounds for appeal</a:t>
            </a:r>
            <a:endParaRPr lang="en-US" sz="1400" dirty="0">
              <a:solidFill>
                <a:srgbClr val="262C31"/>
              </a:solidFill>
              <a:latin typeface="Arial"/>
              <a:cs typeface="Arial"/>
            </a:endParaRPr>
          </a:p>
          <a:p>
            <a:pPr marL="857250" lvl="1" indent="-400050">
              <a:buFont typeface="+mj-lt"/>
              <a:buAutoNum type="romanLcPeriod"/>
            </a:pPr>
            <a:r>
              <a:rPr lang="en-US" sz="1400" dirty="0">
                <a:solidFill>
                  <a:srgbClr val="262C31"/>
                </a:solidFill>
                <a:latin typeface="Arial"/>
                <a:cs typeface="Arial"/>
              </a:rPr>
              <a:t>Procedural irregularities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sz="1400" dirty="0">
                <a:solidFill>
                  <a:srgbClr val="262C31"/>
                </a:solidFill>
                <a:latin typeface="Arial"/>
                <a:cs typeface="Arial"/>
              </a:rPr>
              <a:t>New Evidence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sz="1400" dirty="0">
                <a:solidFill>
                  <a:srgbClr val="262C31"/>
                </a:solidFill>
                <a:latin typeface="Arial"/>
                <a:cs typeface="Arial"/>
              </a:rPr>
              <a:t>Conflict of </a:t>
            </a:r>
            <a:r>
              <a:rPr lang="en-US" sz="1400" dirty="0" smtClean="0">
                <a:solidFill>
                  <a:srgbClr val="262C31"/>
                </a:solidFill>
                <a:latin typeface="Arial"/>
                <a:cs typeface="Arial"/>
              </a:rPr>
              <a:t>Interest</a:t>
            </a:r>
          </a:p>
          <a:p>
            <a:pPr marL="857250" lvl="1" indent="-400050">
              <a:buFont typeface="+mj-lt"/>
              <a:buAutoNum type="romanLcPeriod"/>
            </a:pPr>
            <a:endParaRPr lang="en-US" sz="1400" dirty="0">
              <a:solidFill>
                <a:srgbClr val="262C31"/>
              </a:solidFill>
              <a:latin typeface="Arial"/>
              <a:cs typeface="Arial"/>
            </a:endParaRPr>
          </a:p>
          <a:p>
            <a:r>
              <a:rPr lang="en-US" sz="1400" dirty="0" smtClean="0">
                <a:latin typeface="Arial"/>
                <a:cs typeface="Arial"/>
              </a:rPr>
              <a:t>9. Make available an Informal Resolution – not available to employee respondents</a:t>
            </a:r>
          </a:p>
          <a:p>
            <a:endParaRPr lang="en-US" sz="1400" dirty="0">
              <a:latin typeface="Arial"/>
              <a:cs typeface="Arial"/>
            </a:endParaRPr>
          </a:p>
          <a:p>
            <a:r>
              <a:rPr lang="en-US" sz="1400" dirty="0" smtClean="0">
                <a:latin typeface="Arial"/>
                <a:cs typeface="Arial"/>
              </a:rPr>
              <a:t>10.  Recordkeeping – maintain for 7-years including training material</a:t>
            </a:r>
            <a:endParaRPr lang="en-US" dirty="0">
              <a:latin typeface="Arial"/>
              <a:cs typeface="Arial"/>
            </a:endParaRPr>
          </a:p>
          <a:p>
            <a:endParaRPr lang="en-US" dirty="0" smtClean="0">
              <a:latin typeface="Arial"/>
              <a:cs typeface="Arial"/>
            </a:endParaRPr>
          </a:p>
          <a:p>
            <a:endParaRPr lang="en-US" dirty="0" smtClean="0">
              <a:latin typeface="Arial"/>
              <a:cs typeface="Arial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750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U_banner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32364"/>
          </a:xfrm>
          <a:prstGeom prst="rect">
            <a:avLst/>
          </a:prstGeom>
        </p:spPr>
      </p:pic>
      <p:pic>
        <p:nvPicPr>
          <p:cNvPr id="3" name="Picture 2" descr="U&amp;HUSSON_Tag_Butt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848" y="2118417"/>
            <a:ext cx="1770625" cy="8867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39618" y="1041199"/>
            <a:ext cx="72991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000" dirty="0">
                <a:solidFill>
                  <a:srgbClr val="6A583A"/>
                </a:solidFill>
                <a:latin typeface="Century Schoolbook"/>
                <a:cs typeface="Century Schoolbook"/>
              </a:rPr>
              <a:t>How to serve impartially</a:t>
            </a:r>
          </a:p>
          <a:p>
            <a:pPr>
              <a:lnSpc>
                <a:spcPct val="80000"/>
              </a:lnSpc>
            </a:pPr>
            <a:endParaRPr lang="en-US" sz="4000" dirty="0" smtClean="0">
              <a:solidFill>
                <a:srgbClr val="6A583A"/>
              </a:solidFill>
              <a:latin typeface="Century Schoolbook"/>
              <a:cs typeface="Century Schoolbook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7825" y="3271909"/>
            <a:ext cx="711763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/>
                <a:cs typeface="Arial"/>
              </a:rPr>
              <a:t>Procedural protections afforded to both complainant and respondent applied equally.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/>
                <a:cs typeface="Arial"/>
              </a:rPr>
              <a:t>Offering of Supportive Measures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/>
                <a:cs typeface="Arial"/>
              </a:rPr>
              <a:t>Sexual </a:t>
            </a:r>
            <a:r>
              <a:rPr lang="en-US" dirty="0">
                <a:latin typeface="Arial"/>
                <a:cs typeface="Arial"/>
              </a:rPr>
              <a:t>predisposition or prior sexual </a:t>
            </a:r>
            <a:r>
              <a:rPr lang="en-US" dirty="0" smtClean="0">
                <a:latin typeface="Arial"/>
                <a:cs typeface="Arial"/>
              </a:rPr>
              <a:t>behavior as irrelevant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/>
                <a:cs typeface="Arial"/>
              </a:rPr>
              <a:t>Retaliation and Confidentiality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/>
                <a:cs typeface="Arial"/>
              </a:rPr>
              <a:t>Record Keeping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/>
                <a:cs typeface="Arial"/>
              </a:rPr>
              <a:t>Training Materials – posted – any such materials, “must not rely on sex stereotypes and must promote impartial investigations and adjudications of formal complaints of sexual </a:t>
            </a:r>
            <a:r>
              <a:rPr lang="en-US" smtClean="0">
                <a:latin typeface="Arial"/>
                <a:cs typeface="Arial"/>
              </a:rPr>
              <a:t>harassment.” </a:t>
            </a:r>
            <a:r>
              <a:rPr lang="en-US">
                <a:latin typeface="Arial"/>
                <a:cs typeface="Arial"/>
              </a:rPr>
              <a:t>34 CFR §106.45(b)(1)(iii)</a:t>
            </a:r>
            <a:endParaRPr lang="en-US" dirty="0" smtClean="0">
              <a:latin typeface="Arial"/>
              <a:cs typeface="Arial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916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U-world_background_Open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730" y="2151529"/>
            <a:ext cx="8229600" cy="11430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atin typeface="Arial"/>
                <a:cs typeface="Arial"/>
              </a:rPr>
              <a:t>Questions?   </a:t>
            </a:r>
            <a:br>
              <a:rPr lang="en-US" sz="5400" b="1" dirty="0" smtClean="0">
                <a:latin typeface="Arial"/>
                <a:cs typeface="Arial"/>
              </a:rPr>
            </a:br>
            <a:r>
              <a:rPr lang="en-US" sz="5400" b="1" dirty="0" smtClean="0">
                <a:latin typeface="Arial"/>
                <a:cs typeface="Arial"/>
              </a:rPr>
              <a:t>Suggestions?</a:t>
            </a:r>
            <a:endParaRPr lang="en-US" sz="5400" dirty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87664" y="3908736"/>
            <a:ext cx="2700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David </a:t>
            </a:r>
            <a:r>
              <a:rPr lang="en-US" dirty="0" err="1" smtClean="0">
                <a:latin typeface="Arial"/>
                <a:cs typeface="Arial"/>
              </a:rPr>
              <a:t>Casavant</a:t>
            </a:r>
            <a:endParaRPr lang="en-US" dirty="0" smtClean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(207) 941-7132</a:t>
            </a:r>
          </a:p>
          <a:p>
            <a:r>
              <a:rPr lang="en-US" dirty="0" smtClean="0">
                <a:latin typeface="Arial"/>
                <a:cs typeface="Arial"/>
              </a:rPr>
              <a:t>casavantd@husson.edu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496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U-world_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17941" y="249785"/>
            <a:ext cx="6770736" cy="1143000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4C46"/>
                </a:solidFill>
                <a:latin typeface="Arial"/>
                <a:cs typeface="Arial"/>
              </a:rPr>
              <a:t>David </a:t>
            </a:r>
            <a:r>
              <a:rPr lang="en-US" sz="2800" b="1" dirty="0" err="1" smtClean="0">
                <a:solidFill>
                  <a:srgbClr val="004C46"/>
                </a:solidFill>
                <a:latin typeface="Arial"/>
                <a:cs typeface="Arial"/>
              </a:rPr>
              <a:t>Casavant</a:t>
            </a:r>
            <a:r>
              <a:rPr lang="en-US" sz="2800" b="1" dirty="0" smtClean="0">
                <a:solidFill>
                  <a:srgbClr val="004C46"/>
                </a:solidFill>
                <a:latin typeface="Arial"/>
                <a:cs typeface="Arial"/>
              </a:rPr>
              <a:t> – training facilitator</a:t>
            </a:r>
            <a:endParaRPr lang="en-US" sz="2800" b="1" dirty="0">
              <a:solidFill>
                <a:srgbClr val="004C46"/>
              </a:solidFill>
              <a:latin typeface="Arial"/>
              <a:cs typeface="Arial"/>
            </a:endParaRPr>
          </a:p>
        </p:txBody>
      </p:sp>
      <p:sp>
        <p:nvSpPr>
          <p:cNvPr id="10" name="Isosceles Triangle 9"/>
          <p:cNvSpPr/>
          <p:nvPr/>
        </p:nvSpPr>
        <p:spPr>
          <a:xfrm rot="5400000">
            <a:off x="-65543" y="397441"/>
            <a:ext cx="950363" cy="819278"/>
          </a:xfrm>
          <a:prstGeom prst="triangle">
            <a:avLst/>
          </a:prstGeom>
          <a:solidFill>
            <a:srgbClr val="6A583A"/>
          </a:solidFill>
          <a:ln>
            <a:solidFill>
              <a:srgbClr val="6A583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17941" y="1640364"/>
            <a:ext cx="755862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Title IX Coordinator</a:t>
            </a:r>
            <a:endParaRPr lang="en-US" dirty="0">
              <a:latin typeface="Arial"/>
              <a:cs typeface="Arial"/>
            </a:endParaRPr>
          </a:p>
          <a:p>
            <a:pPr marL="285750" indent="-285750">
              <a:buClr>
                <a:srgbClr val="004C46"/>
              </a:buClr>
              <a:buFont typeface="Wingdings" charset="2"/>
              <a:buChar char="§"/>
            </a:pPr>
            <a:r>
              <a:rPr lang="en-US" dirty="0" smtClean="0">
                <a:latin typeface="Arial"/>
                <a:cs typeface="Arial"/>
              </a:rPr>
              <a:t>BA - University of Hartford</a:t>
            </a:r>
          </a:p>
          <a:p>
            <a:pPr marL="285750" indent="-285750">
              <a:buClr>
                <a:srgbClr val="004C46"/>
              </a:buClr>
              <a:buFont typeface="Wingdings" charset="2"/>
              <a:buChar char="§"/>
            </a:pPr>
            <a:r>
              <a:rPr lang="en-US" dirty="0" smtClean="0">
                <a:latin typeface="Arial"/>
                <a:cs typeface="Arial"/>
              </a:rPr>
              <a:t>BA, MA – University of Oxford</a:t>
            </a:r>
          </a:p>
          <a:p>
            <a:pPr marL="285750" indent="-285750">
              <a:buClr>
                <a:srgbClr val="004C46"/>
              </a:buClr>
              <a:buFont typeface="Wingdings" charset="2"/>
              <a:buChar char="§"/>
            </a:pPr>
            <a:r>
              <a:rPr lang="en-US" dirty="0" smtClean="0">
                <a:latin typeface="Arial"/>
                <a:cs typeface="Arial"/>
              </a:rPr>
              <a:t>JD – University of Maine School of Law </a:t>
            </a:r>
          </a:p>
          <a:p>
            <a:pPr marL="285750" indent="-285750">
              <a:buClr>
                <a:srgbClr val="004C46"/>
              </a:buClr>
              <a:buFont typeface="Wingdings" charset="2"/>
              <a:buChar char="§"/>
            </a:pPr>
            <a:r>
              <a:rPr lang="en-US" dirty="0" smtClean="0">
                <a:latin typeface="Arial"/>
                <a:cs typeface="Arial"/>
              </a:rPr>
              <a:t>MBA – </a:t>
            </a:r>
            <a:r>
              <a:rPr lang="en-US" dirty="0" err="1" smtClean="0">
                <a:latin typeface="Arial"/>
                <a:cs typeface="Arial"/>
              </a:rPr>
              <a:t>Husson</a:t>
            </a:r>
            <a:r>
              <a:rPr lang="en-US" dirty="0" smtClean="0">
                <a:latin typeface="Arial"/>
                <a:cs typeface="Arial"/>
              </a:rPr>
              <a:t> University</a:t>
            </a:r>
          </a:p>
          <a:p>
            <a:pPr marL="285750" indent="-285750">
              <a:buClr>
                <a:srgbClr val="004C46"/>
              </a:buClr>
              <a:buFont typeface="Wingdings" charset="2"/>
              <a:buChar char="§"/>
            </a:pPr>
            <a:r>
              <a:rPr lang="en-US" dirty="0" smtClean="0">
                <a:latin typeface="Arial"/>
                <a:cs typeface="Arial"/>
              </a:rPr>
              <a:t>Member of the Maine Bar</a:t>
            </a:r>
          </a:p>
          <a:p>
            <a:pPr marL="285750" indent="-285750">
              <a:buClr>
                <a:srgbClr val="004C46"/>
              </a:buClr>
              <a:buFont typeface="Wingdings" charset="2"/>
              <a:buChar char="§"/>
            </a:pPr>
            <a:r>
              <a:rPr lang="en-US" dirty="0" smtClean="0">
                <a:latin typeface="Arial"/>
                <a:cs typeface="Arial"/>
              </a:rPr>
              <a:t>Licensed Certified Public Accountant</a:t>
            </a:r>
          </a:p>
          <a:p>
            <a:pPr>
              <a:buClr>
                <a:srgbClr val="004C46"/>
              </a:buClr>
            </a:pPr>
            <a:endParaRPr lang="en-US" dirty="0" smtClean="0">
              <a:latin typeface="Arial"/>
              <a:cs typeface="Arial"/>
            </a:endParaRPr>
          </a:p>
          <a:p>
            <a:pPr>
              <a:buClr>
                <a:srgbClr val="004C46"/>
              </a:buClr>
            </a:pPr>
            <a:r>
              <a:rPr lang="en-US" dirty="0" smtClean="0">
                <a:latin typeface="Arial"/>
                <a:cs typeface="Arial"/>
              </a:rPr>
              <a:t>These materials are in compliance with 34 CFR §106.45(b)(1)(iii) in that they promote impartial investigations and adjudications of formal complaints of sexual harassment and do not </a:t>
            </a:r>
            <a:r>
              <a:rPr lang="en-US" dirty="0">
                <a:latin typeface="Arial"/>
                <a:cs typeface="Arial"/>
              </a:rPr>
              <a:t>rely on sex </a:t>
            </a:r>
            <a:r>
              <a:rPr lang="en-US" dirty="0" smtClean="0">
                <a:latin typeface="Arial"/>
                <a:cs typeface="Arial"/>
              </a:rPr>
              <a:t>stereotypes. These materials are publicly available </a:t>
            </a:r>
            <a:r>
              <a:rPr lang="en-US" dirty="0">
                <a:latin typeface="Arial"/>
                <a:cs typeface="Arial"/>
              </a:rPr>
              <a:t>at </a:t>
            </a:r>
            <a:r>
              <a:rPr lang="en-US" dirty="0">
                <a:latin typeface="Arial"/>
                <a:cs typeface="Arial"/>
                <a:hlinkClick r:id="rId3"/>
              </a:rPr>
              <a:t>https://</a:t>
            </a:r>
            <a:r>
              <a:rPr lang="en-US" dirty="0" smtClean="0">
                <a:latin typeface="Arial"/>
                <a:cs typeface="Arial"/>
                <a:hlinkClick r:id="rId3"/>
              </a:rPr>
              <a:t>www.husson.edu/about/human-resources/title-ix-training-materials</a:t>
            </a:r>
            <a:r>
              <a:rPr lang="en-US" dirty="0" smtClean="0">
                <a:latin typeface="Arial"/>
                <a:cs typeface="Arial"/>
              </a:rPr>
              <a:t> in accordance with </a:t>
            </a:r>
            <a:r>
              <a:rPr lang="en-US" dirty="0">
                <a:latin typeface="Arial"/>
                <a:cs typeface="Arial"/>
              </a:rPr>
              <a:t>34 CFR §106.45(b)(</a:t>
            </a:r>
            <a:r>
              <a:rPr lang="en-US" dirty="0" smtClean="0">
                <a:latin typeface="Arial"/>
                <a:cs typeface="Arial"/>
              </a:rPr>
              <a:t>10)(</a:t>
            </a:r>
            <a:r>
              <a:rPr lang="en-US" dirty="0" err="1" smtClean="0">
                <a:latin typeface="Arial"/>
                <a:cs typeface="Arial"/>
              </a:rPr>
              <a:t>i</a:t>
            </a:r>
            <a:r>
              <a:rPr lang="en-US" dirty="0" smtClean="0">
                <a:latin typeface="Arial"/>
                <a:cs typeface="Arial"/>
              </a:rPr>
              <a:t>)(D). </a:t>
            </a:r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159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U_banner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32364"/>
          </a:xfrm>
          <a:prstGeom prst="rect">
            <a:avLst/>
          </a:prstGeom>
        </p:spPr>
      </p:pic>
      <p:pic>
        <p:nvPicPr>
          <p:cNvPr id="3" name="Picture 2" descr="U&amp;HUSSON_Tag_Butt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848" y="2118417"/>
            <a:ext cx="1770625" cy="8867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07171" y="666949"/>
            <a:ext cx="72991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000" dirty="0" smtClean="0">
                <a:solidFill>
                  <a:srgbClr val="6A583A"/>
                </a:solidFill>
                <a:latin typeface="Century Schoolbook"/>
                <a:cs typeface="Century Schoolbook"/>
              </a:rPr>
              <a:t>Title IX Training; New Regulations -New Policy</a:t>
            </a:r>
            <a:endParaRPr lang="en-US" sz="4000" dirty="0">
              <a:solidFill>
                <a:srgbClr val="6A583A"/>
              </a:solidFill>
              <a:latin typeface="Century Schoolbook"/>
              <a:cs typeface="Century Schoolbook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13182" y="3005205"/>
            <a:ext cx="71176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Historical Context </a:t>
            </a:r>
          </a:p>
          <a:p>
            <a:endParaRPr lang="en-US" sz="2400" dirty="0" smtClean="0"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/>
                <a:cs typeface="Arial"/>
              </a:rPr>
              <a:t>Proposed November 29, 2018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/>
                <a:cs typeface="Arial"/>
              </a:rPr>
              <a:t>Released Early May 2020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/>
                <a:cs typeface="Arial"/>
              </a:rPr>
              <a:t>Into effect August 14, 2020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/>
                <a:cs typeface="Arial"/>
              </a:rPr>
              <a:t>Commentary 546 pages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Introduction to the </a:t>
            </a:r>
            <a:r>
              <a:rPr lang="en-US" sz="2400" dirty="0" err="1" smtClean="0">
                <a:latin typeface="Arial"/>
                <a:cs typeface="Arial"/>
              </a:rPr>
              <a:t>Regs</a:t>
            </a:r>
            <a:r>
              <a:rPr lang="en-US" sz="2400" dirty="0" smtClean="0">
                <a:latin typeface="Arial"/>
                <a:cs typeface="Arial"/>
              </a:rPr>
              <a:t> and </a:t>
            </a:r>
            <a:r>
              <a:rPr lang="en-US" sz="2400" dirty="0" err="1" smtClean="0">
                <a:latin typeface="Arial"/>
                <a:cs typeface="Arial"/>
              </a:rPr>
              <a:t>Husson’s</a:t>
            </a:r>
            <a:r>
              <a:rPr lang="en-US" sz="2400" dirty="0" smtClean="0">
                <a:latin typeface="Arial"/>
                <a:cs typeface="Arial"/>
              </a:rPr>
              <a:t> New Policy</a:t>
            </a:r>
          </a:p>
          <a:p>
            <a:r>
              <a:rPr lang="en-US" sz="2400" dirty="0" smtClean="0">
                <a:latin typeface="Arial"/>
                <a:cs typeface="Arial"/>
              </a:rPr>
              <a:t>Please interrupt and ask Questions</a:t>
            </a: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100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U_banner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32364"/>
          </a:xfrm>
          <a:prstGeom prst="rect">
            <a:avLst/>
          </a:prstGeom>
        </p:spPr>
      </p:pic>
      <p:pic>
        <p:nvPicPr>
          <p:cNvPr id="3" name="Picture 2" descr="U&amp;HUSSON_Tag_Butt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848" y="2118417"/>
            <a:ext cx="1770625" cy="8867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07171" y="666949"/>
            <a:ext cx="72991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000" dirty="0" smtClean="0">
                <a:solidFill>
                  <a:srgbClr val="6A583A"/>
                </a:solidFill>
                <a:latin typeface="Century Schoolbook"/>
                <a:cs typeface="Century Schoolbook"/>
              </a:rPr>
              <a:t>Title IX Training; New Regulations -New Policy</a:t>
            </a:r>
            <a:endParaRPr lang="en-US" sz="4000" dirty="0">
              <a:solidFill>
                <a:srgbClr val="6A583A"/>
              </a:solidFill>
              <a:latin typeface="Century Schoolbook"/>
              <a:cs typeface="Century Schoolbook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13182" y="3005205"/>
            <a:ext cx="711763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Training to Title IX Coordinators, Investigators, Person who facilitates an </a:t>
            </a:r>
            <a:r>
              <a:rPr lang="en-US" sz="1600" dirty="0" smtClean="0">
                <a:latin typeface="Arial"/>
                <a:cs typeface="Arial"/>
              </a:rPr>
              <a:t>informal resolution </a:t>
            </a:r>
            <a:r>
              <a:rPr lang="en-US" sz="1600" dirty="0" smtClean="0">
                <a:latin typeface="Arial"/>
                <a:cs typeface="Arial"/>
              </a:rPr>
              <a:t>on: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/>
                <a:cs typeface="Arial"/>
              </a:rPr>
              <a:t>Definition of sexual harassment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/>
                <a:cs typeface="Arial"/>
              </a:rPr>
              <a:t>Scope of recipient’s education program or activity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/>
                <a:cs typeface="Arial"/>
              </a:rPr>
              <a:t>How to conduct and investigation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/>
                <a:cs typeface="Arial"/>
              </a:rPr>
              <a:t>How to conduct a grievance process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/>
                <a:cs typeface="Arial"/>
              </a:rPr>
              <a:t>How to serve impartially</a:t>
            </a:r>
          </a:p>
          <a:p>
            <a:r>
              <a:rPr lang="en-US" sz="1600" dirty="0" smtClean="0">
                <a:latin typeface="Arial"/>
                <a:cs typeface="Arial"/>
              </a:rPr>
              <a:t>Training for Decision-makers 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/>
                <a:cs typeface="Arial"/>
              </a:rPr>
              <a:t>Technology to be used at live hearings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/>
                <a:cs typeface="Arial"/>
              </a:rPr>
              <a:t>Issues of relevance of questions and evidence (particularly relating to sexual predisposition or prior sexual behavior – not relevant)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/>
              <a:cs typeface="Arial"/>
            </a:endParaRPr>
          </a:p>
          <a:p>
            <a:r>
              <a:rPr lang="en-US" sz="1600" dirty="0">
                <a:latin typeface="Arial"/>
                <a:cs typeface="Arial"/>
              </a:rPr>
              <a:t>34 CFR §106.45(b)(1)(iii</a:t>
            </a:r>
            <a:r>
              <a:rPr lang="en-US" sz="1600" dirty="0" smtClean="0">
                <a:latin typeface="Arial"/>
                <a:cs typeface="Arial"/>
              </a:rPr>
              <a:t>) – HU Policy Section XII</a:t>
            </a:r>
            <a:endParaRPr lang="en-US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453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U_banner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32364"/>
          </a:xfrm>
          <a:prstGeom prst="rect">
            <a:avLst/>
          </a:prstGeom>
        </p:spPr>
      </p:pic>
      <p:pic>
        <p:nvPicPr>
          <p:cNvPr id="3" name="Picture 2" descr="U&amp;HUSSON_Tag_Butt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848" y="2118417"/>
            <a:ext cx="1770625" cy="8867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07171" y="666949"/>
            <a:ext cx="72991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000" dirty="0">
                <a:latin typeface="Arial"/>
                <a:cs typeface="Arial"/>
              </a:rPr>
              <a:t>Definition of </a:t>
            </a:r>
            <a:endParaRPr lang="en-US" sz="4000" dirty="0" smtClean="0">
              <a:latin typeface="Arial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sz="4000" dirty="0" smtClean="0">
                <a:latin typeface="Arial"/>
                <a:cs typeface="Arial"/>
              </a:rPr>
              <a:t>sexual </a:t>
            </a:r>
            <a:r>
              <a:rPr lang="en-US" sz="4000" dirty="0">
                <a:latin typeface="Arial"/>
                <a:cs typeface="Arial"/>
              </a:rPr>
              <a:t>harassment</a:t>
            </a:r>
          </a:p>
          <a:p>
            <a:pPr>
              <a:lnSpc>
                <a:spcPct val="80000"/>
              </a:lnSpc>
            </a:pPr>
            <a:r>
              <a:rPr lang="en-US" sz="4000" dirty="0" smtClean="0">
                <a:solidFill>
                  <a:srgbClr val="6A583A"/>
                </a:solidFill>
                <a:latin typeface="Century Schoolbook"/>
                <a:cs typeface="Century Schoolbook"/>
              </a:rPr>
              <a:t>-Regulations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13182" y="3314772"/>
            <a:ext cx="711763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Sexual harassment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means conduct on the basis of sex that satisfies one or more of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following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(1) An employee of the recipient conditioning the provision of an aid, benefit, or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service of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recipient on an individual’s participation in unwelcome sexual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conduct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traditionally understood as 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quid pro quo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(2) Unwelcome conduct determined by a reasonable person to be so severe,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pervasive, and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objectively offensive that it effectively denies a person equal access to the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recipient’s education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program or activity;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3) “Sexual assault” as defined in 20 U.S.C. 1092(f)(6)(A)(v), “dating violence”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as defined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 34 U.S.C. 12291(a)(10), “domestic violence” as defined in 34 U.S.C. 12291(a)(8),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or “stalking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” as defined in 34 U.S.C. 12291(a)(30).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/>
              <a:cs typeface="Arial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42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U_banner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32364"/>
          </a:xfrm>
          <a:prstGeom prst="rect">
            <a:avLst/>
          </a:prstGeom>
        </p:spPr>
      </p:pic>
      <p:pic>
        <p:nvPicPr>
          <p:cNvPr id="3" name="Picture 2" descr="U&amp;HUSSON_Tag_Butt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848" y="2118417"/>
            <a:ext cx="1770625" cy="8867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07171" y="666949"/>
            <a:ext cx="72991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000" dirty="0">
                <a:latin typeface="Arial"/>
                <a:cs typeface="Arial"/>
              </a:rPr>
              <a:t>Definition of </a:t>
            </a:r>
            <a:endParaRPr lang="en-US" sz="4000" dirty="0" smtClean="0">
              <a:latin typeface="Arial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sz="4000" dirty="0" smtClean="0">
                <a:latin typeface="Arial"/>
                <a:cs typeface="Arial"/>
              </a:rPr>
              <a:t>sexual </a:t>
            </a:r>
            <a:r>
              <a:rPr lang="en-US" sz="4000" dirty="0">
                <a:latin typeface="Arial"/>
                <a:cs typeface="Arial"/>
              </a:rPr>
              <a:t>harassment</a:t>
            </a:r>
          </a:p>
          <a:p>
            <a:pPr>
              <a:lnSpc>
                <a:spcPct val="80000"/>
              </a:lnSpc>
            </a:pPr>
            <a:r>
              <a:rPr lang="en-US" sz="4000" dirty="0" smtClean="0">
                <a:solidFill>
                  <a:srgbClr val="6A583A"/>
                </a:solidFill>
                <a:latin typeface="Century Schoolbook"/>
                <a:cs typeface="Century Schoolbook"/>
              </a:rPr>
              <a:t>-</a:t>
            </a:r>
            <a:r>
              <a:rPr lang="en-US" sz="4000" dirty="0" err="1" smtClean="0">
                <a:solidFill>
                  <a:srgbClr val="6A583A"/>
                </a:solidFill>
                <a:latin typeface="Century Schoolbook"/>
                <a:cs typeface="Century Schoolbook"/>
              </a:rPr>
              <a:t>Husson’s</a:t>
            </a:r>
            <a:r>
              <a:rPr lang="en-US" sz="4000" dirty="0" smtClean="0">
                <a:solidFill>
                  <a:srgbClr val="6A583A"/>
                </a:solidFill>
                <a:latin typeface="Century Schoolbook"/>
                <a:cs typeface="Century Schoolbook"/>
              </a:rPr>
              <a:t> Policy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87825" y="3271909"/>
            <a:ext cx="71176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Husson</a:t>
            </a:r>
            <a:r>
              <a:rPr lang="en-US" dirty="0">
                <a:latin typeface="Arial"/>
                <a:cs typeface="Arial"/>
              </a:rPr>
              <a:t> University Title IX Sexual Harassment Policy</a:t>
            </a:r>
            <a:endParaRPr lang="en-US" dirty="0" smtClean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  <a:hlinkClick r:id="rId4"/>
              </a:rPr>
              <a:t>https</a:t>
            </a:r>
            <a:r>
              <a:rPr lang="en-US" dirty="0">
                <a:latin typeface="Arial"/>
                <a:cs typeface="Arial"/>
                <a:hlinkClick r:id="rId4"/>
              </a:rPr>
              <a:t>://</a:t>
            </a:r>
            <a:r>
              <a:rPr lang="en-US" dirty="0" smtClean="0">
                <a:latin typeface="Arial"/>
                <a:cs typeface="Arial"/>
                <a:hlinkClick r:id="rId4"/>
              </a:rPr>
              <a:t>www.husson.edu/about/human-resources/title-ix</a:t>
            </a:r>
            <a:endParaRPr lang="en-US" dirty="0" smtClean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Policy (V) – Definitions - Pages 7-9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822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U_banner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32364"/>
          </a:xfrm>
          <a:prstGeom prst="rect">
            <a:avLst/>
          </a:prstGeom>
        </p:spPr>
      </p:pic>
      <p:pic>
        <p:nvPicPr>
          <p:cNvPr id="3" name="Picture 2" descr="U&amp;HUSSON_Tag_Butt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848" y="2118417"/>
            <a:ext cx="1770625" cy="8867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07171" y="666949"/>
            <a:ext cx="729915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000" dirty="0">
                <a:solidFill>
                  <a:srgbClr val="6A583A"/>
                </a:solidFill>
                <a:latin typeface="Century Schoolbook"/>
                <a:cs typeface="Century Schoolbook"/>
              </a:rPr>
              <a:t>Scope of recipient’s </a:t>
            </a:r>
            <a:endParaRPr lang="en-US" sz="4000" dirty="0" smtClean="0">
              <a:solidFill>
                <a:srgbClr val="6A583A"/>
              </a:solidFill>
              <a:latin typeface="Century Schoolbook"/>
              <a:cs typeface="Century Schoolbook"/>
            </a:endParaRPr>
          </a:p>
          <a:p>
            <a:pPr>
              <a:lnSpc>
                <a:spcPct val="80000"/>
              </a:lnSpc>
            </a:pPr>
            <a:r>
              <a:rPr lang="en-US" sz="4000" dirty="0" smtClean="0">
                <a:solidFill>
                  <a:srgbClr val="6A583A"/>
                </a:solidFill>
                <a:latin typeface="Century Schoolbook"/>
                <a:cs typeface="Century Schoolbook"/>
              </a:rPr>
              <a:t>education </a:t>
            </a:r>
            <a:r>
              <a:rPr lang="en-US" sz="4000" dirty="0">
                <a:solidFill>
                  <a:srgbClr val="6A583A"/>
                </a:solidFill>
                <a:latin typeface="Century Schoolbook"/>
                <a:cs typeface="Century Schoolbook"/>
              </a:rPr>
              <a:t>program </a:t>
            </a:r>
          </a:p>
          <a:p>
            <a:pPr>
              <a:lnSpc>
                <a:spcPct val="80000"/>
              </a:lnSpc>
            </a:pPr>
            <a:r>
              <a:rPr lang="en-US" sz="4000" dirty="0" smtClean="0">
                <a:solidFill>
                  <a:srgbClr val="6A583A"/>
                </a:solidFill>
                <a:latin typeface="Century Schoolbook"/>
                <a:cs typeface="Century Schoolbook"/>
              </a:rPr>
              <a:t>or </a:t>
            </a:r>
            <a:r>
              <a:rPr lang="en-US" sz="4000" dirty="0">
                <a:solidFill>
                  <a:srgbClr val="6A583A"/>
                </a:solidFill>
                <a:latin typeface="Century Schoolbook"/>
                <a:cs typeface="Century Schoolbook"/>
              </a:rPr>
              <a:t>activity</a:t>
            </a:r>
          </a:p>
          <a:p>
            <a:pPr>
              <a:lnSpc>
                <a:spcPct val="80000"/>
              </a:lnSpc>
            </a:pPr>
            <a:endParaRPr lang="en-US" sz="4000" dirty="0" smtClean="0">
              <a:solidFill>
                <a:srgbClr val="6A583A"/>
              </a:solidFill>
              <a:latin typeface="Century Schoolbook"/>
              <a:cs typeface="Century Schoolbook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2525" y="3005205"/>
            <a:ext cx="7117635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Scope and Deliberate </a:t>
            </a:r>
            <a:r>
              <a:rPr lang="en-US" sz="1600" dirty="0">
                <a:latin typeface="Arial"/>
                <a:cs typeface="Arial"/>
              </a:rPr>
              <a:t>Indifference </a:t>
            </a:r>
            <a:r>
              <a:rPr lang="en-US" sz="1600" dirty="0" smtClean="0">
                <a:latin typeface="Arial"/>
                <a:cs typeface="Arial"/>
              </a:rPr>
              <a:t>- 34 </a:t>
            </a:r>
            <a:r>
              <a:rPr lang="en-US" sz="1600" dirty="0">
                <a:latin typeface="Arial"/>
                <a:cs typeface="Arial"/>
              </a:rPr>
              <a:t>CFR §106.44(a)</a:t>
            </a:r>
            <a:endParaRPr lang="en-US" sz="1600" dirty="0" smtClean="0"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/>
                <a:cs typeface="Arial"/>
              </a:rPr>
              <a:t>Recipients are deliberately indifferent only if response to sexual harassment is clearly unreasonable in light of the known circumstances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/>
                <a:cs typeface="Arial"/>
              </a:rPr>
              <a:t>Education program or activity includes locations, event, or circumstances over which the recipient exercised substantial control over both the respondent and the context in which the sexual harassment occurs … </a:t>
            </a:r>
          </a:p>
          <a:p>
            <a:endParaRPr lang="en-US" sz="1600" dirty="0">
              <a:latin typeface="Arial"/>
              <a:cs typeface="Arial"/>
            </a:endParaRPr>
          </a:p>
          <a:p>
            <a:r>
              <a:rPr lang="en-US" sz="1600" dirty="0" smtClean="0">
                <a:latin typeface="Arial"/>
                <a:cs typeface="Arial"/>
              </a:rPr>
              <a:t>Dismissal of a </a:t>
            </a:r>
            <a:r>
              <a:rPr lang="en-US" sz="1600" dirty="0">
                <a:latin typeface="Arial"/>
                <a:cs typeface="Arial"/>
              </a:rPr>
              <a:t>formal complaint - 34 CFR §</a:t>
            </a:r>
            <a:r>
              <a:rPr lang="en-US" sz="1600" dirty="0" smtClean="0">
                <a:latin typeface="Arial"/>
                <a:cs typeface="Arial"/>
              </a:rPr>
              <a:t>106.45(b)(3) – HU Policy IX (D)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/>
                <a:cs typeface="Arial"/>
              </a:rPr>
              <a:t>Would not constitute sexual harassment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/>
                <a:cs typeface="Arial"/>
              </a:rPr>
              <a:t>Did not occur in the recipient’s education program or activity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/>
                <a:cs typeface="Arial"/>
              </a:rPr>
              <a:t>Did not occur against a person in the United States</a:t>
            </a:r>
          </a:p>
          <a:p>
            <a:endParaRPr lang="en-US" dirty="0">
              <a:latin typeface="Arial"/>
              <a:cs typeface="Arial"/>
            </a:endParaRPr>
          </a:p>
          <a:p>
            <a:endParaRPr lang="en-US" dirty="0" smtClean="0">
              <a:latin typeface="Arial"/>
              <a:cs typeface="Arial"/>
            </a:endParaRPr>
          </a:p>
          <a:p>
            <a:endParaRPr lang="en-US" dirty="0" smtClean="0">
              <a:latin typeface="Arial"/>
              <a:cs typeface="Arial"/>
            </a:endParaRPr>
          </a:p>
          <a:p>
            <a:endParaRPr lang="en-US" dirty="0" smtClean="0">
              <a:latin typeface="Arial"/>
              <a:cs typeface="Arial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645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U_banner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32364"/>
          </a:xfrm>
          <a:prstGeom prst="rect">
            <a:avLst/>
          </a:prstGeom>
        </p:spPr>
      </p:pic>
      <p:pic>
        <p:nvPicPr>
          <p:cNvPr id="3" name="Picture 2" descr="U&amp;HUSSON_Tag_Butt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848" y="2118417"/>
            <a:ext cx="1770625" cy="8867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07171" y="666949"/>
            <a:ext cx="72991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000" dirty="0">
                <a:solidFill>
                  <a:srgbClr val="6A583A"/>
                </a:solidFill>
                <a:latin typeface="Century Schoolbook"/>
                <a:cs typeface="Century Schoolbook"/>
              </a:rPr>
              <a:t>How to conduct a </a:t>
            </a:r>
            <a:endParaRPr lang="en-US" sz="4000" dirty="0" smtClean="0">
              <a:solidFill>
                <a:srgbClr val="6A583A"/>
              </a:solidFill>
              <a:latin typeface="Century Schoolbook"/>
              <a:cs typeface="Century Schoolbook"/>
            </a:endParaRPr>
          </a:p>
          <a:p>
            <a:pPr>
              <a:lnSpc>
                <a:spcPct val="80000"/>
              </a:lnSpc>
            </a:pPr>
            <a:r>
              <a:rPr lang="en-US" sz="4000" dirty="0" smtClean="0">
                <a:solidFill>
                  <a:srgbClr val="6A583A"/>
                </a:solidFill>
                <a:latin typeface="Century Schoolbook"/>
                <a:cs typeface="Century Schoolbook"/>
              </a:rPr>
              <a:t>grievance </a:t>
            </a:r>
            <a:r>
              <a:rPr lang="en-US" sz="4000" dirty="0">
                <a:solidFill>
                  <a:srgbClr val="6A583A"/>
                </a:solidFill>
                <a:latin typeface="Century Schoolbook"/>
                <a:cs typeface="Century Schoolbook"/>
              </a:rPr>
              <a:t>process</a:t>
            </a:r>
          </a:p>
          <a:p>
            <a:pPr>
              <a:lnSpc>
                <a:spcPct val="80000"/>
              </a:lnSpc>
            </a:pPr>
            <a:endParaRPr lang="en-US" sz="4000" dirty="0" smtClean="0">
              <a:solidFill>
                <a:srgbClr val="6A583A"/>
              </a:solidFill>
              <a:latin typeface="Century Schoolbook"/>
              <a:cs typeface="Century Schoolbook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7825" y="2903558"/>
            <a:ext cx="7117635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Grievance process for formal complaints of </a:t>
            </a:r>
            <a:r>
              <a:rPr lang="en-US" sz="1400" dirty="0">
                <a:latin typeface="Arial"/>
                <a:cs typeface="Arial"/>
              </a:rPr>
              <a:t>sexual </a:t>
            </a:r>
            <a:r>
              <a:rPr lang="en-US" sz="1400" dirty="0" smtClean="0">
                <a:latin typeface="Arial"/>
                <a:cs typeface="Arial"/>
              </a:rPr>
              <a:t>harassment - </a:t>
            </a:r>
            <a:r>
              <a:rPr lang="en-US" sz="1400" dirty="0">
                <a:latin typeface="Arial"/>
                <a:cs typeface="Arial"/>
              </a:rPr>
              <a:t>34 CFR §</a:t>
            </a:r>
            <a:r>
              <a:rPr lang="en-US" sz="1400" dirty="0" smtClean="0">
                <a:latin typeface="Arial"/>
                <a:cs typeface="Arial"/>
              </a:rPr>
              <a:t>106.45(b)  </a:t>
            </a:r>
            <a:r>
              <a:rPr lang="en-US" sz="1400" dirty="0">
                <a:latin typeface="Arial"/>
                <a:cs typeface="Arial"/>
              </a:rPr>
              <a:t>- </a:t>
            </a:r>
            <a:r>
              <a:rPr lang="en-US" sz="1400" dirty="0" smtClean="0">
                <a:latin typeface="Arial"/>
                <a:cs typeface="Arial"/>
              </a:rPr>
              <a:t>[</a:t>
            </a:r>
            <a:r>
              <a:rPr lang="en-US" sz="1400" dirty="0" err="1" smtClean="0">
                <a:latin typeface="Arial"/>
                <a:cs typeface="Arial"/>
              </a:rPr>
              <a:t>Husson’s</a:t>
            </a:r>
            <a:r>
              <a:rPr lang="en-US" sz="1400" dirty="0" smtClean="0">
                <a:latin typeface="Arial"/>
                <a:cs typeface="Arial"/>
              </a:rPr>
              <a:t> Policy - Section (X) - Procedures </a:t>
            </a:r>
            <a:r>
              <a:rPr lang="en-US" sz="1400" dirty="0">
                <a:latin typeface="Arial"/>
                <a:cs typeface="Arial"/>
              </a:rPr>
              <a:t>for responding to Formal Complaints – the Title IX Grievance </a:t>
            </a:r>
            <a:r>
              <a:rPr lang="en-US" sz="1400" dirty="0" smtClean="0">
                <a:latin typeface="Arial"/>
                <a:cs typeface="Arial"/>
              </a:rPr>
              <a:t>Process]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latin typeface="Arial"/>
                <a:cs typeface="Arial"/>
              </a:rPr>
              <a:t>Basic Requirements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sz="1400" dirty="0" smtClean="0">
                <a:latin typeface="Arial"/>
                <a:cs typeface="Arial"/>
              </a:rPr>
              <a:t>Treat complainants and respondents equitably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sz="1400" dirty="0" smtClean="0">
                <a:latin typeface="Arial"/>
                <a:cs typeface="Arial"/>
              </a:rPr>
              <a:t>Require an objective evaluation of all relevant evidence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sz="1400" dirty="0" smtClean="0">
                <a:latin typeface="Arial"/>
                <a:cs typeface="Arial"/>
              </a:rPr>
              <a:t>Require that any individual involved not have a conflict of interest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sz="1400" dirty="0" smtClean="0">
                <a:latin typeface="Arial"/>
                <a:cs typeface="Arial"/>
              </a:rPr>
              <a:t>Presumption of not responsible until a determination is made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sz="1400" dirty="0" smtClean="0">
                <a:latin typeface="Arial"/>
                <a:cs typeface="Arial"/>
              </a:rPr>
              <a:t>Reasonably prompt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sz="1400" dirty="0" smtClean="0">
                <a:latin typeface="Arial"/>
                <a:cs typeface="Arial"/>
              </a:rPr>
              <a:t>Describes range of possible disciplinary sanctions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sz="1400" dirty="0" smtClean="0">
                <a:latin typeface="Arial"/>
                <a:cs typeface="Arial"/>
              </a:rPr>
              <a:t>States standard of evidence (</a:t>
            </a:r>
            <a:r>
              <a:rPr lang="en-US" sz="1400" dirty="0" err="1" smtClean="0">
                <a:latin typeface="Arial"/>
                <a:cs typeface="Arial"/>
              </a:rPr>
              <a:t>Husson</a:t>
            </a:r>
            <a:r>
              <a:rPr lang="en-US" sz="1400" dirty="0" smtClean="0">
                <a:latin typeface="Arial"/>
                <a:cs typeface="Arial"/>
              </a:rPr>
              <a:t> – preponderance)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sz="1400" dirty="0" smtClean="0">
                <a:latin typeface="Arial"/>
                <a:cs typeface="Arial"/>
              </a:rPr>
              <a:t>State grounds for appeal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sz="1400" dirty="0" smtClean="0">
                <a:latin typeface="Arial"/>
                <a:cs typeface="Arial"/>
              </a:rPr>
              <a:t>Describe Supportive Measures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sz="1400" dirty="0" smtClean="0">
                <a:latin typeface="Arial"/>
                <a:cs typeface="Arial"/>
              </a:rPr>
              <a:t>Not use privileged information</a:t>
            </a:r>
            <a:endParaRPr lang="en-US" sz="1400" dirty="0">
              <a:latin typeface="Arial"/>
              <a:cs typeface="Arial"/>
            </a:endParaRPr>
          </a:p>
          <a:p>
            <a:endParaRPr lang="en-US" dirty="0" smtClean="0">
              <a:latin typeface="Arial"/>
              <a:cs typeface="Arial"/>
            </a:endParaRPr>
          </a:p>
          <a:p>
            <a:endParaRPr lang="en-US" dirty="0" smtClean="0">
              <a:latin typeface="Arial"/>
              <a:cs typeface="Arial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996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U_banner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32364"/>
          </a:xfrm>
          <a:prstGeom prst="rect">
            <a:avLst/>
          </a:prstGeom>
        </p:spPr>
      </p:pic>
      <p:pic>
        <p:nvPicPr>
          <p:cNvPr id="3" name="Picture 2" descr="U&amp;HUSSON_Tag_Butt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848" y="2118417"/>
            <a:ext cx="1770625" cy="8867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07171" y="666949"/>
            <a:ext cx="72991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000" dirty="0">
                <a:solidFill>
                  <a:srgbClr val="6A583A"/>
                </a:solidFill>
                <a:latin typeface="Century Schoolbook"/>
                <a:cs typeface="Century Schoolbook"/>
              </a:rPr>
              <a:t>How to conduct a </a:t>
            </a:r>
            <a:endParaRPr lang="en-US" sz="4000" dirty="0" smtClean="0">
              <a:solidFill>
                <a:srgbClr val="6A583A"/>
              </a:solidFill>
              <a:latin typeface="Century Schoolbook"/>
              <a:cs typeface="Century Schoolbook"/>
            </a:endParaRPr>
          </a:p>
          <a:p>
            <a:pPr>
              <a:lnSpc>
                <a:spcPct val="80000"/>
              </a:lnSpc>
            </a:pPr>
            <a:r>
              <a:rPr lang="en-US" sz="4000" dirty="0" smtClean="0">
                <a:solidFill>
                  <a:srgbClr val="6A583A"/>
                </a:solidFill>
                <a:latin typeface="Century Schoolbook"/>
                <a:cs typeface="Century Schoolbook"/>
              </a:rPr>
              <a:t>grievance </a:t>
            </a:r>
            <a:r>
              <a:rPr lang="en-US" sz="4000" dirty="0">
                <a:solidFill>
                  <a:srgbClr val="6A583A"/>
                </a:solidFill>
                <a:latin typeface="Century Schoolbook"/>
                <a:cs typeface="Century Schoolbook"/>
              </a:rPr>
              <a:t>process</a:t>
            </a:r>
          </a:p>
          <a:p>
            <a:pPr>
              <a:lnSpc>
                <a:spcPct val="80000"/>
              </a:lnSpc>
            </a:pPr>
            <a:endParaRPr lang="en-US" sz="4000" dirty="0" smtClean="0">
              <a:solidFill>
                <a:srgbClr val="6A583A"/>
              </a:solidFill>
              <a:latin typeface="Century Schoolbook"/>
              <a:cs typeface="Century Schoolbook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7825" y="3271909"/>
            <a:ext cx="711763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2"/>
            </a:pPr>
            <a:r>
              <a:rPr lang="en-US" sz="1400" dirty="0" smtClean="0">
                <a:latin typeface="Arial"/>
                <a:cs typeface="Arial"/>
              </a:rPr>
              <a:t>Provide Notice of Allegations</a:t>
            </a:r>
          </a:p>
          <a:p>
            <a:pPr marL="342900" indent="-342900">
              <a:buAutoNum type="arabicPeriod" startAt="2"/>
            </a:pPr>
            <a:r>
              <a:rPr lang="en-US" sz="1400" dirty="0" smtClean="0">
                <a:latin typeface="Arial"/>
                <a:cs typeface="Arial"/>
              </a:rPr>
              <a:t>Determine if it is a matter than can be considered under Title IX</a:t>
            </a:r>
          </a:p>
          <a:p>
            <a:pPr marL="342900" indent="-342900">
              <a:buAutoNum type="arabicPeriod" startAt="2"/>
            </a:pPr>
            <a:r>
              <a:rPr lang="en-US" sz="1400" dirty="0" smtClean="0">
                <a:latin typeface="Arial"/>
                <a:cs typeface="Arial"/>
              </a:rPr>
              <a:t>Consolidate as needed</a:t>
            </a:r>
          </a:p>
          <a:p>
            <a:pPr marL="342900" indent="-342900">
              <a:buAutoNum type="arabicPeriod" startAt="2"/>
            </a:pPr>
            <a:r>
              <a:rPr lang="en-US" sz="1400" dirty="0" smtClean="0">
                <a:latin typeface="Arial"/>
                <a:cs typeface="Arial"/>
              </a:rPr>
              <a:t>Investigate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sz="1400" dirty="0" smtClean="0">
                <a:latin typeface="Arial"/>
                <a:cs typeface="Arial"/>
              </a:rPr>
              <a:t>Burden of Proof rests with Recipient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sz="1400" dirty="0" smtClean="0">
                <a:latin typeface="Arial"/>
                <a:cs typeface="Arial"/>
              </a:rPr>
              <a:t>Provide equal opportunity to present witnesses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sz="1400" dirty="0" smtClean="0">
                <a:latin typeface="Arial"/>
                <a:cs typeface="Arial"/>
              </a:rPr>
              <a:t>Not restrict the ability of either party to discuss the allegations or gather and present relevant evidence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sz="1400" dirty="0" smtClean="0">
                <a:latin typeface="Arial"/>
                <a:cs typeface="Arial"/>
              </a:rPr>
              <a:t>Provide each with same opportunity to have others present – Advisor may be an attorney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sz="1400" dirty="0" smtClean="0">
                <a:latin typeface="Arial"/>
                <a:cs typeface="Arial"/>
              </a:rPr>
              <a:t>Provide written notice of date, time, and location of investigation and hearings</a:t>
            </a:r>
          </a:p>
          <a:p>
            <a:pPr marL="857250" lvl="1" indent="-400050">
              <a:buFont typeface="+mj-lt"/>
              <a:buAutoNum type="romanLcPeriod"/>
            </a:pPr>
            <a:endParaRPr lang="en-US" dirty="0" smtClean="0">
              <a:latin typeface="Arial"/>
              <a:cs typeface="Arial"/>
            </a:endParaRPr>
          </a:p>
          <a:p>
            <a:endParaRPr lang="en-US" dirty="0" smtClean="0">
              <a:latin typeface="Arial"/>
              <a:cs typeface="Arial"/>
            </a:endParaRPr>
          </a:p>
          <a:p>
            <a:endParaRPr lang="en-US" dirty="0" smtClean="0">
              <a:latin typeface="Arial"/>
              <a:cs typeface="Arial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055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262C31"/>
      </a:dk1>
      <a:lt1>
        <a:srgbClr val="FFFFFF"/>
      </a:lt1>
      <a:dk2>
        <a:srgbClr val="004C46"/>
      </a:dk2>
      <a:lt2>
        <a:srgbClr val="EEECE1"/>
      </a:lt2>
      <a:accent1>
        <a:srgbClr val="87714D"/>
      </a:accent1>
      <a:accent2>
        <a:srgbClr val="AF292E"/>
      </a:accent2>
      <a:accent3>
        <a:srgbClr val="3D9B35"/>
      </a:accent3>
      <a:accent4>
        <a:srgbClr val="0D9B8C"/>
      </a:accent4>
      <a:accent5>
        <a:srgbClr val="293E6B"/>
      </a:accent5>
      <a:accent6>
        <a:srgbClr val="682145"/>
      </a:accent6>
      <a:hlink>
        <a:srgbClr val="0096DB"/>
      </a:hlink>
      <a:folHlink>
        <a:srgbClr val="293E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1033</TotalTime>
  <Words>998</Words>
  <Application>Microsoft Office PowerPoint</Application>
  <PresentationFormat>On-screen Show (4:3)</PresentationFormat>
  <Paragraphs>125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Schoolbook</vt:lpstr>
      <vt:lpstr>Wingdings</vt:lpstr>
      <vt:lpstr>Office Theme</vt:lpstr>
      <vt:lpstr>Title IX Training at Husson University</vt:lpstr>
      <vt:lpstr>David Casavant – training facilitator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    Suggestions?</vt:lpstr>
    </vt:vector>
  </TitlesOfParts>
  <Company>Husson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Jill K. Fiore</dc:creator>
  <cp:lastModifiedBy>casavantd@husson.edu</cp:lastModifiedBy>
  <cp:revision>69</cp:revision>
  <dcterms:created xsi:type="dcterms:W3CDTF">2013-05-20T17:51:26Z</dcterms:created>
  <dcterms:modified xsi:type="dcterms:W3CDTF">2020-09-27T22:50:00Z</dcterms:modified>
</cp:coreProperties>
</file>